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311760" y="293652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192480" y="293652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73200" y="293652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19760" cy="2652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311760" y="293652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192480" y="293652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73200" y="293652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19760" cy="2652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pythonhosted.org/sense-hat/api/" TargetMode="External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2198520" y="1284480"/>
            <a:ext cx="5073840" cy="118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rm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00" spc="-1" strike="noStrike">
                <a:solidFill>
                  <a:srgbClr val="ffffff"/>
                </a:solidFill>
                <a:latin typeface="Arial"/>
                <a:ea typeface="Arial"/>
              </a:rPr>
              <a:t>ICT</a:t>
            </a:r>
            <a:r>
              <a:rPr b="0" lang="ja" sz="5200" spc="-1" strike="noStrike">
                <a:solidFill>
                  <a:srgbClr val="ffffff"/>
                </a:solidFill>
                <a:latin typeface="Arial"/>
                <a:ea typeface="Arial"/>
              </a:rPr>
              <a:t>同好会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4646160" y="4049280"/>
            <a:ext cx="4421160" cy="79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adadad"/>
                </a:solidFill>
                <a:latin typeface="Arial"/>
                <a:ea typeface="Arial"/>
              </a:rPr>
              <a:t>2021.6.15</a:t>
            </a:r>
            <a:r>
              <a:rPr b="0" lang="ja" sz="2800" spc="-1" strike="noStrike">
                <a:solidFill>
                  <a:srgbClr val="adadad"/>
                </a:solidFill>
                <a:latin typeface="Arial"/>
                <a:ea typeface="Arial"/>
              </a:rPr>
              <a:t>　</a:t>
            </a:r>
            <a:r>
              <a:rPr b="0" lang="en-US" sz="2800" spc="-1" strike="noStrike">
                <a:solidFill>
                  <a:srgbClr val="adadad"/>
                </a:solidFill>
                <a:latin typeface="Arial"/>
                <a:ea typeface="Arial"/>
              </a:rPr>
              <a:t>mio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276480" y="836640"/>
            <a:ext cx="8658720" cy="402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＜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4.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エラー原因の推測をする＞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0" y="0"/>
            <a:ext cx="9143280" cy="636480"/>
          </a:xfrm>
          <a:prstGeom prst="rect">
            <a:avLst/>
          </a:prstGeom>
          <a:gradFill rotWithShape="0">
            <a:gsLst>
              <a:gs pos="0">
                <a:srgbClr val="adadad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</a:gradFill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ja" sz="2800" spc="-1" strike="noStrike">
                <a:solidFill>
                  <a:srgbClr val="cc4125"/>
                </a:solidFill>
                <a:latin typeface="Arial"/>
                <a:ea typeface="Arial"/>
              </a:rPr>
              <a:t>　</a:t>
            </a:r>
            <a:r>
              <a:rPr b="1" lang="en-US" sz="2800" spc="-1" strike="noStrike">
                <a:solidFill>
                  <a:srgbClr val="cc4125"/>
                </a:solidFill>
                <a:latin typeface="Arial"/>
                <a:ea typeface="Arial"/>
              </a:rPr>
              <a:t>3. </a:t>
            </a:r>
            <a:r>
              <a:rPr b="1" lang="ja" sz="2800" spc="-1" strike="noStrike">
                <a:solidFill>
                  <a:srgbClr val="cc4125"/>
                </a:solidFill>
                <a:latin typeface="Arial"/>
                <a:ea typeface="Arial"/>
              </a:rPr>
              <a:t>エラー文の読み方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11" name="CustomShape 3"/>
          <p:cNvSpPr/>
          <p:nvPr/>
        </p:nvSpPr>
        <p:spPr>
          <a:xfrm>
            <a:off x="658080" y="1267200"/>
            <a:ext cx="7732080" cy="12373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000000"/>
                </a:solidFill>
                <a:latin typeface="Arial"/>
                <a:ea typeface="Arial"/>
              </a:rPr>
              <a:t>一行目のモジュールがないということが原因のようである。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000000"/>
                </a:solidFill>
                <a:latin typeface="Arial"/>
                <a:ea typeface="Arial"/>
              </a:rPr>
              <a:t>モジュールがないというのは下記の三パターンが考えられる。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000000"/>
                </a:solidFill>
                <a:latin typeface="Arial"/>
                <a:ea typeface="Arial"/>
              </a:rPr>
              <a:t>　　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1. </a:t>
            </a:r>
            <a:r>
              <a:rPr b="0" lang="ja" sz="1400" spc="-1" strike="noStrike">
                <a:solidFill>
                  <a:srgbClr val="000000"/>
                </a:solidFill>
                <a:latin typeface="Arial"/>
                <a:ea typeface="Arial"/>
              </a:rPr>
              <a:t>モジュールの名前が間違っている可能性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000000"/>
                </a:solidFill>
                <a:latin typeface="Arial"/>
                <a:ea typeface="Arial"/>
              </a:rPr>
              <a:t>　　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2. </a:t>
            </a:r>
            <a:r>
              <a:rPr b="0" lang="ja" sz="1400" spc="-1" strike="noStrike">
                <a:solidFill>
                  <a:srgbClr val="000000"/>
                </a:solidFill>
                <a:latin typeface="Arial"/>
                <a:ea typeface="Arial"/>
              </a:rPr>
              <a:t>モジュールをインストールしていない可能性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000000"/>
                </a:solidFill>
                <a:latin typeface="Arial"/>
                <a:ea typeface="Arial"/>
              </a:rPr>
              <a:t>　　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3. </a:t>
            </a:r>
            <a:r>
              <a:rPr b="0" lang="ja" sz="1400" spc="-1" strike="noStrike">
                <a:solidFill>
                  <a:srgbClr val="000000"/>
                </a:solidFill>
                <a:latin typeface="Arial"/>
                <a:ea typeface="Arial"/>
              </a:rPr>
              <a:t>モジュールはインストールされているがパスが通っていない可能性　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(</a:t>
            </a:r>
            <a:r>
              <a:rPr b="0" lang="ja" sz="1400" spc="-1" strike="noStrike">
                <a:solidFill>
                  <a:srgbClr val="000000"/>
                </a:solidFill>
                <a:latin typeface="Arial"/>
                <a:ea typeface="Arial"/>
              </a:rPr>
              <a:t>ほぼない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2" name="CustomShape 4"/>
          <p:cNvSpPr/>
          <p:nvPr/>
        </p:nvSpPr>
        <p:spPr>
          <a:xfrm>
            <a:off x="658080" y="2744280"/>
            <a:ext cx="7732080" cy="103176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000000"/>
                </a:solidFill>
                <a:latin typeface="Arial"/>
                <a:ea typeface="Arial"/>
              </a:rPr>
              <a:t>　原因が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3</a:t>
            </a:r>
            <a:r>
              <a:rPr b="0" lang="ja" sz="1400" spc="-1" strike="noStrike">
                <a:solidFill>
                  <a:srgbClr val="000000"/>
                </a:solidFill>
                <a:latin typeface="Arial"/>
                <a:ea typeface="Arial"/>
              </a:rPr>
              <a:t>つと少ないので、それぞれ検証してみる。まずは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r>
              <a:rPr b="0" lang="ja" sz="1400" spc="-1" strike="noStrike">
                <a:solidFill>
                  <a:srgbClr val="000000"/>
                </a:solidFill>
                <a:latin typeface="Arial"/>
                <a:ea typeface="Arial"/>
              </a:rPr>
              <a:t>から行う。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000000"/>
                </a:solidFill>
                <a:latin typeface="Arial"/>
                <a:ea typeface="Arial"/>
              </a:rPr>
              <a:t>　</a:t>
            </a:r>
            <a:r>
              <a:rPr b="0" lang="ja" sz="1400" spc="-1" strike="noStrike">
                <a:solidFill>
                  <a:srgbClr val="0000ff"/>
                </a:solidFill>
                <a:latin typeface="Arial"/>
                <a:ea typeface="Arial"/>
              </a:rPr>
              <a:t>名前が間違っているということは参考にしている資料、もしくは</a:t>
            </a:r>
            <a:r>
              <a:rPr b="0" lang="ja" sz="1400" spc="-1" strike="noStrike" u="sng">
                <a:solidFill>
                  <a:srgbClr val="4dd0e1"/>
                </a:solidFill>
                <a:uFillTx/>
                <a:latin typeface="Arial"/>
                <a:ea typeface="Arial"/>
                <a:hlinkClick r:id="rId1"/>
              </a:rPr>
              <a:t>リファレンス</a:t>
            </a:r>
            <a:r>
              <a:rPr b="0" lang="ja" sz="1400" spc="-1" strike="noStrike">
                <a:solidFill>
                  <a:srgbClr val="0000ff"/>
                </a:solidFill>
                <a:latin typeface="Arial"/>
                <a:ea typeface="Arial"/>
              </a:rPr>
              <a:t>の表記と違っている可能性があるので比較してみる。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3" name="CustomShape 5"/>
          <p:cNvSpPr/>
          <p:nvPr/>
        </p:nvSpPr>
        <p:spPr>
          <a:xfrm>
            <a:off x="658080" y="3963600"/>
            <a:ext cx="7732080" cy="103176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000000"/>
                </a:solidFill>
                <a:latin typeface="Arial"/>
                <a:ea typeface="Arial"/>
              </a:rPr>
              <a:t>　違いに気づいた！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(</a:t>
            </a:r>
            <a:r>
              <a:rPr b="0" lang="ja" sz="1000" spc="-1" strike="noStrike">
                <a:solidFill>
                  <a:srgbClr val="000000"/>
                </a:solidFill>
                <a:latin typeface="Arial"/>
                <a:ea typeface="Arial"/>
              </a:rPr>
              <a:t>モジュールの読み込みでエラーのため、出ていなかったが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import</a:t>
            </a:r>
            <a:r>
              <a:rPr b="0" lang="ja" sz="1000" spc="-1" strike="noStrike">
                <a:solidFill>
                  <a:srgbClr val="000000"/>
                </a:solidFill>
                <a:latin typeface="Arial"/>
                <a:ea typeface="Arial"/>
              </a:rPr>
              <a:t>部分にもエラーがあった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)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000000"/>
                </a:solidFill>
                <a:latin typeface="Arial"/>
                <a:ea typeface="Arial"/>
              </a:rPr>
              <a:t>　　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×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from </a:t>
            </a:r>
            <a:r>
              <a:rPr b="0" lang="en-US" sz="1400" spc="-1" strike="noStrike">
                <a:solidFill>
                  <a:srgbClr val="ff0000"/>
                </a:solidFill>
                <a:latin typeface="Arial"/>
                <a:ea typeface="Arial"/>
              </a:rPr>
              <a:t>SenseHat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 import </a:t>
            </a:r>
            <a:r>
              <a:rPr b="0" lang="en-US" sz="1400" spc="-1" strike="noStrike">
                <a:solidFill>
                  <a:srgbClr val="ff0000"/>
                </a:solidFill>
                <a:latin typeface="Arial"/>
                <a:ea typeface="Arial"/>
              </a:rPr>
              <a:t>senseh_hat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000000"/>
                </a:solidFill>
                <a:latin typeface="Arial"/>
                <a:ea typeface="Arial"/>
              </a:rPr>
              <a:t>　　◯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from </a:t>
            </a:r>
            <a:r>
              <a:rPr b="0" lang="en-US" sz="1400" spc="-1" strike="noStrike">
                <a:solidFill>
                  <a:srgbClr val="0000ff"/>
                </a:solidFill>
                <a:latin typeface="Arial"/>
                <a:ea typeface="Arial"/>
              </a:rPr>
              <a:t>sense_hat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 import </a:t>
            </a:r>
            <a:r>
              <a:rPr b="0" lang="en-US" sz="1400" spc="-1" strike="noStrike">
                <a:solidFill>
                  <a:srgbClr val="0000ff"/>
                </a:solidFill>
                <a:latin typeface="Arial"/>
                <a:ea typeface="Arial"/>
              </a:rPr>
              <a:t>SenseHat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4" name="CustomShape 6"/>
          <p:cNvSpPr/>
          <p:nvPr/>
        </p:nvSpPr>
        <p:spPr>
          <a:xfrm>
            <a:off x="3687840" y="2458440"/>
            <a:ext cx="561240" cy="32724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ffff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7"/>
          <p:cNvSpPr/>
          <p:nvPr/>
        </p:nvSpPr>
        <p:spPr>
          <a:xfrm>
            <a:off x="3687840" y="3711960"/>
            <a:ext cx="561240" cy="32724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ffff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276480" y="836640"/>
            <a:ext cx="8658720" cy="402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＜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5.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修正して推測があっているか確認する＞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0" y="0"/>
            <a:ext cx="9143280" cy="636480"/>
          </a:xfrm>
          <a:prstGeom prst="rect">
            <a:avLst/>
          </a:prstGeom>
          <a:gradFill rotWithShape="0">
            <a:gsLst>
              <a:gs pos="0">
                <a:srgbClr val="adadad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</a:gradFill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ja" sz="2800" spc="-1" strike="noStrike">
                <a:solidFill>
                  <a:srgbClr val="cc4125"/>
                </a:solidFill>
                <a:latin typeface="Arial"/>
                <a:ea typeface="Arial"/>
              </a:rPr>
              <a:t>　</a:t>
            </a:r>
            <a:r>
              <a:rPr b="1" lang="en-US" sz="2800" spc="-1" strike="noStrike">
                <a:solidFill>
                  <a:srgbClr val="cc4125"/>
                </a:solidFill>
                <a:latin typeface="Arial"/>
                <a:ea typeface="Arial"/>
              </a:rPr>
              <a:t>3. </a:t>
            </a:r>
            <a:r>
              <a:rPr b="1" lang="ja" sz="2800" spc="-1" strike="noStrike">
                <a:solidFill>
                  <a:srgbClr val="cc4125"/>
                </a:solidFill>
                <a:latin typeface="Arial"/>
                <a:ea typeface="Arial"/>
              </a:rPr>
              <a:t>エラー文の読み方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604080" y="2055600"/>
            <a:ext cx="7732080" cy="103176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ja" sz="2200" spc="-1" strike="noStrike">
                <a:solidFill>
                  <a:srgbClr val="000000"/>
                </a:solidFill>
                <a:latin typeface="Arial"/>
                <a:ea typeface="Arial"/>
              </a:rPr>
              <a:t>エラー修正したら、合っているかを必ず確認しましょう。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276480" y="836640"/>
            <a:ext cx="8658720" cy="402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＜補完機能を使いましょう＞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　プログラミング言語は、基本的に補完機能がついています。</a:t>
            </a:r>
            <a:r>
              <a:rPr b="0" lang="en-US" sz="1200" spc="-1" strike="noStrike">
                <a:solidFill>
                  <a:srgbClr val="adadad"/>
                </a:solidFill>
                <a:latin typeface="Arial"/>
                <a:ea typeface="Arial"/>
              </a:rPr>
              <a:t>(VBA</a:t>
            </a:r>
            <a:r>
              <a:rPr b="0" lang="ja" sz="1200" spc="-1" strike="noStrike">
                <a:solidFill>
                  <a:srgbClr val="adadad"/>
                </a:solidFill>
                <a:latin typeface="Arial"/>
                <a:ea typeface="Arial"/>
              </a:rPr>
              <a:t>は内蔵の関数だけ</a:t>
            </a:r>
            <a:r>
              <a:rPr b="0" lang="en-US" sz="1200" spc="-1" strike="noStrike">
                <a:solidFill>
                  <a:srgbClr val="adadad"/>
                </a:solidFill>
                <a:latin typeface="Arial"/>
                <a:ea typeface="Arial"/>
              </a:rPr>
              <a:t>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　自信がない場合は、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Arial"/>
              </a:rPr>
              <a:t>tab</a:t>
            </a:r>
            <a:r>
              <a:rPr b="0" lang="ja" sz="1800" spc="-1" strike="noStrike">
                <a:solidFill>
                  <a:srgbClr val="ff0000"/>
                </a:solidFill>
                <a:latin typeface="Arial"/>
                <a:ea typeface="Arial"/>
              </a:rPr>
              <a:t>キーを押して補完機能を使いましょう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。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　　・使用可能な関数名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,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クラス名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,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モジュール名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　　・コード内で宣言したことがある変数名　　が補完可能。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　今回だと、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from Sense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　の時点で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tab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キーを押しても候補の文字がでないので、そこで異常に気づくことができます。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0" y="0"/>
            <a:ext cx="9143280" cy="636480"/>
          </a:xfrm>
          <a:prstGeom prst="rect">
            <a:avLst/>
          </a:prstGeom>
          <a:gradFill rotWithShape="0">
            <a:gsLst>
              <a:gs pos="0">
                <a:srgbClr val="adadad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</a:gradFill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ja" sz="2800" spc="-1" strike="noStrike">
                <a:solidFill>
                  <a:srgbClr val="cc4125"/>
                </a:solidFill>
                <a:latin typeface="Arial"/>
                <a:ea typeface="Arial"/>
              </a:rPr>
              <a:t>　</a:t>
            </a:r>
            <a:r>
              <a:rPr b="1" lang="en-US" sz="2800" spc="-1" strike="noStrike">
                <a:solidFill>
                  <a:srgbClr val="cc4125"/>
                </a:solidFill>
                <a:latin typeface="Arial"/>
                <a:ea typeface="Arial"/>
              </a:rPr>
              <a:t>4. </a:t>
            </a:r>
            <a:r>
              <a:rPr b="1" lang="ja" sz="2800" spc="-1" strike="noStrike">
                <a:solidFill>
                  <a:srgbClr val="cc4125"/>
                </a:solidFill>
                <a:latin typeface="Arial"/>
                <a:ea typeface="Arial"/>
              </a:rPr>
              <a:t>エラーを起こさないためのコツ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276480" y="836640"/>
            <a:ext cx="8658720" cy="402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＜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AttributeError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＞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0" y="0"/>
            <a:ext cx="9143280" cy="636480"/>
          </a:xfrm>
          <a:prstGeom prst="rect">
            <a:avLst/>
          </a:prstGeom>
          <a:gradFill rotWithShape="0">
            <a:gsLst>
              <a:gs pos="0">
                <a:srgbClr val="adadad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</a:gradFill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ja" sz="2800" spc="-1" strike="noStrike">
                <a:solidFill>
                  <a:srgbClr val="cc4125"/>
                </a:solidFill>
                <a:latin typeface="Arial"/>
                <a:ea typeface="Arial"/>
              </a:rPr>
              <a:t>　</a:t>
            </a:r>
            <a:r>
              <a:rPr b="1" lang="en-US" sz="2800" spc="-1" strike="noStrike">
                <a:solidFill>
                  <a:srgbClr val="cc4125"/>
                </a:solidFill>
                <a:latin typeface="Arial"/>
                <a:ea typeface="Arial"/>
              </a:rPr>
              <a:t>5. </a:t>
            </a:r>
            <a:r>
              <a:rPr b="1" lang="ja" sz="2800" spc="-1" strike="noStrike">
                <a:solidFill>
                  <a:srgbClr val="cc4125"/>
                </a:solidFill>
                <a:latin typeface="Arial"/>
                <a:ea typeface="Arial"/>
              </a:rPr>
              <a:t>よくあるエラー御紹介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23" name="Google Shape;149;p25" descr=""/>
          <p:cNvPicPr/>
          <p:nvPr/>
        </p:nvPicPr>
        <p:blipFill>
          <a:blip r:embed="rId1"/>
          <a:srcRect l="7606" t="12780" r="36921" b="28748"/>
          <a:stretch/>
        </p:blipFill>
        <p:spPr>
          <a:xfrm>
            <a:off x="128160" y="1236240"/>
            <a:ext cx="4760280" cy="3763080"/>
          </a:xfrm>
          <a:prstGeom prst="rect">
            <a:avLst/>
          </a:prstGeom>
          <a:ln>
            <a:noFill/>
          </a:ln>
        </p:spPr>
      </p:pic>
      <p:sp>
        <p:nvSpPr>
          <p:cNvPr id="124" name="CustomShape 3"/>
          <p:cNvSpPr/>
          <p:nvPr/>
        </p:nvSpPr>
        <p:spPr>
          <a:xfrm>
            <a:off x="5057640" y="2201040"/>
            <a:ext cx="3769200" cy="167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ffffff"/>
                </a:solidFill>
                <a:latin typeface="Arial"/>
                <a:ea typeface="Arial"/>
              </a:rPr>
              <a:t>＜原因＞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ffffff"/>
                </a:solidFill>
                <a:latin typeface="Arial"/>
                <a:ea typeface="Arial"/>
              </a:rPr>
              <a:t>モジュールの中に定義されていない関数名を使用した。多くの場合スペルミスです。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ffffff"/>
                </a:solidFill>
                <a:latin typeface="Arial"/>
                <a:ea typeface="Arial"/>
              </a:rPr>
              <a:t>ここでは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×</a:t>
            </a:r>
            <a:r>
              <a:rPr b="0" lang="ja" sz="1400" spc="-1" strike="noStrike">
                <a:solidFill>
                  <a:srgbClr val="ffffff"/>
                </a:solidFill>
                <a:latin typeface="Arial"/>
                <a:ea typeface="Arial"/>
              </a:rPr>
              <a:t>：</a:t>
            </a: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show_messages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◯</a:t>
            </a:r>
            <a:r>
              <a:rPr b="0" lang="ja" sz="1400" spc="-1" strike="noStrike">
                <a:solidFill>
                  <a:srgbClr val="ffffff"/>
                </a:solidFill>
                <a:latin typeface="Arial"/>
                <a:ea typeface="Arial"/>
              </a:rPr>
              <a:t>：</a:t>
            </a: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show_message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5" name="CustomShape 4"/>
          <p:cNvSpPr/>
          <p:nvPr/>
        </p:nvSpPr>
        <p:spPr>
          <a:xfrm>
            <a:off x="3356280" y="4074120"/>
            <a:ext cx="1388520" cy="22536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5"/>
          <p:cNvSpPr/>
          <p:nvPr/>
        </p:nvSpPr>
        <p:spPr>
          <a:xfrm>
            <a:off x="3808800" y="4394160"/>
            <a:ext cx="1021680" cy="17856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6"/>
          <p:cNvSpPr/>
          <p:nvPr/>
        </p:nvSpPr>
        <p:spPr>
          <a:xfrm>
            <a:off x="398160" y="3075120"/>
            <a:ext cx="3612960" cy="17856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276480" y="836640"/>
            <a:ext cx="8658720" cy="402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＜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Name Error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　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1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＞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0" y="0"/>
            <a:ext cx="9143280" cy="636480"/>
          </a:xfrm>
          <a:prstGeom prst="rect">
            <a:avLst/>
          </a:prstGeom>
          <a:gradFill rotWithShape="0">
            <a:gsLst>
              <a:gs pos="0">
                <a:srgbClr val="adadad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</a:gradFill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ja" sz="2800" spc="-1" strike="noStrike">
                <a:solidFill>
                  <a:srgbClr val="cc4125"/>
                </a:solidFill>
                <a:latin typeface="Arial"/>
                <a:ea typeface="Arial"/>
              </a:rPr>
              <a:t>　</a:t>
            </a:r>
            <a:r>
              <a:rPr b="1" lang="en-US" sz="2800" spc="-1" strike="noStrike">
                <a:solidFill>
                  <a:srgbClr val="cc4125"/>
                </a:solidFill>
                <a:latin typeface="Arial"/>
                <a:ea typeface="Arial"/>
              </a:rPr>
              <a:t>5. </a:t>
            </a:r>
            <a:r>
              <a:rPr b="1" lang="ja" sz="2800" spc="-1" strike="noStrike">
                <a:solidFill>
                  <a:srgbClr val="cc4125"/>
                </a:solidFill>
                <a:latin typeface="Arial"/>
                <a:ea typeface="Arial"/>
              </a:rPr>
              <a:t>よくあるエラー御紹介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30" name="CustomShape 3"/>
          <p:cNvSpPr/>
          <p:nvPr/>
        </p:nvSpPr>
        <p:spPr>
          <a:xfrm>
            <a:off x="5057640" y="2201040"/>
            <a:ext cx="3769200" cy="82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ffffff"/>
                </a:solidFill>
                <a:latin typeface="Arial"/>
                <a:ea typeface="Arial"/>
              </a:rPr>
              <a:t>＜原因＞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ffffff"/>
                </a:solidFill>
                <a:latin typeface="Arial"/>
                <a:ea typeface="Arial"/>
              </a:rPr>
              <a:t>定義されていない</a:t>
            </a: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tenp</a:t>
            </a:r>
            <a:r>
              <a:rPr b="0" lang="ja" sz="1400" spc="-1" strike="noStrike">
                <a:solidFill>
                  <a:srgbClr val="ffffff"/>
                </a:solidFill>
                <a:latin typeface="Arial"/>
                <a:ea typeface="Arial"/>
              </a:rPr>
              <a:t>という変数を出力しようとした。今回は</a:t>
            </a: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temp</a:t>
            </a:r>
            <a:r>
              <a:rPr b="0" lang="ja" sz="1400" spc="-1" strike="noStrike">
                <a:solidFill>
                  <a:srgbClr val="ffffff"/>
                </a:solidFill>
                <a:latin typeface="Arial"/>
                <a:ea typeface="Arial"/>
              </a:rPr>
              <a:t>の書き間違い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31" name="Google Shape;161;p26" descr=""/>
          <p:cNvPicPr/>
          <p:nvPr/>
        </p:nvPicPr>
        <p:blipFill>
          <a:blip r:embed="rId1"/>
          <a:srcRect l="8409" t="26531" r="38326" b="36445"/>
          <a:stretch/>
        </p:blipFill>
        <p:spPr>
          <a:xfrm>
            <a:off x="156240" y="1565280"/>
            <a:ext cx="4900680" cy="2554920"/>
          </a:xfrm>
          <a:prstGeom prst="rect">
            <a:avLst/>
          </a:prstGeom>
          <a:ln>
            <a:noFill/>
          </a:ln>
        </p:spPr>
      </p:pic>
      <p:sp>
        <p:nvSpPr>
          <p:cNvPr id="132" name="CustomShape 4"/>
          <p:cNvSpPr/>
          <p:nvPr/>
        </p:nvSpPr>
        <p:spPr>
          <a:xfrm>
            <a:off x="3590280" y="3714840"/>
            <a:ext cx="1427760" cy="17856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5"/>
          <p:cNvSpPr/>
          <p:nvPr/>
        </p:nvSpPr>
        <p:spPr>
          <a:xfrm>
            <a:off x="382320" y="2622240"/>
            <a:ext cx="3800160" cy="17856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6"/>
          <p:cNvSpPr/>
          <p:nvPr/>
        </p:nvSpPr>
        <p:spPr>
          <a:xfrm>
            <a:off x="276480" y="3980160"/>
            <a:ext cx="2910600" cy="17856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276480" y="836640"/>
            <a:ext cx="8658720" cy="402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＜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Name Error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　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2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＞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0" y="0"/>
            <a:ext cx="9143280" cy="636480"/>
          </a:xfrm>
          <a:prstGeom prst="rect">
            <a:avLst/>
          </a:prstGeom>
          <a:gradFill rotWithShape="0">
            <a:gsLst>
              <a:gs pos="0">
                <a:srgbClr val="adadad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</a:gradFill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ja" sz="2800" spc="-1" strike="noStrike">
                <a:solidFill>
                  <a:srgbClr val="cc4125"/>
                </a:solidFill>
                <a:latin typeface="Arial"/>
                <a:ea typeface="Arial"/>
              </a:rPr>
              <a:t>　</a:t>
            </a:r>
            <a:r>
              <a:rPr b="1" lang="en-US" sz="2800" spc="-1" strike="noStrike">
                <a:solidFill>
                  <a:srgbClr val="cc4125"/>
                </a:solidFill>
                <a:latin typeface="Arial"/>
                <a:ea typeface="Arial"/>
              </a:rPr>
              <a:t>5. </a:t>
            </a:r>
            <a:r>
              <a:rPr b="1" lang="ja" sz="2800" spc="-1" strike="noStrike">
                <a:solidFill>
                  <a:srgbClr val="cc4125"/>
                </a:solidFill>
                <a:latin typeface="Arial"/>
                <a:ea typeface="Arial"/>
              </a:rPr>
              <a:t>よくあるエラー御紹介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37" name="CustomShape 3"/>
          <p:cNvSpPr/>
          <p:nvPr/>
        </p:nvSpPr>
        <p:spPr>
          <a:xfrm>
            <a:off x="5166000" y="1468800"/>
            <a:ext cx="3769200" cy="188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ffffff"/>
                </a:solidFill>
                <a:latin typeface="Arial"/>
                <a:ea typeface="Arial"/>
              </a:rPr>
              <a:t>＜原因＞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ffffff"/>
                </a:solidFill>
                <a:latin typeface="Arial"/>
                <a:ea typeface="Arial"/>
              </a:rPr>
              <a:t>インスタンス変数名が</a:t>
            </a: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sensehat</a:t>
            </a:r>
            <a:r>
              <a:rPr b="0" lang="ja" sz="1400" spc="-1" strike="noStrike">
                <a:solidFill>
                  <a:srgbClr val="ffffff"/>
                </a:solidFill>
                <a:latin typeface="Arial"/>
                <a:ea typeface="Arial"/>
              </a:rPr>
              <a:t>であるのに対して、</a:t>
            </a: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sense</a:t>
            </a:r>
            <a:r>
              <a:rPr b="0" lang="ja" sz="1400" spc="-1" strike="noStrike">
                <a:solidFill>
                  <a:srgbClr val="ffffff"/>
                </a:solidFill>
                <a:latin typeface="Arial"/>
                <a:ea typeface="Arial"/>
              </a:rPr>
              <a:t>という別名を使ってインスタンス変数を使おうとしたため。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ffffff"/>
                </a:solidFill>
                <a:latin typeface="Arial"/>
                <a:ea typeface="Arial"/>
              </a:rPr>
              <a:t>＜修正＞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5</a:t>
            </a:r>
            <a:r>
              <a:rPr b="0" lang="ja" sz="1400" spc="-1" strike="noStrike">
                <a:solidFill>
                  <a:srgbClr val="ffffff"/>
                </a:solidFill>
                <a:latin typeface="Arial"/>
                <a:ea typeface="Arial"/>
              </a:rPr>
              <a:t>行目と</a:t>
            </a: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7</a:t>
            </a:r>
            <a:r>
              <a:rPr b="0" lang="ja" sz="1400" spc="-1" strike="noStrike">
                <a:solidFill>
                  <a:srgbClr val="ffffff"/>
                </a:solidFill>
                <a:latin typeface="Arial"/>
                <a:ea typeface="Arial"/>
              </a:rPr>
              <a:t>行目の</a:t>
            </a: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sense</a:t>
            </a:r>
            <a:r>
              <a:rPr b="0" lang="ja" sz="1400" spc="-1" strike="noStrike">
                <a:solidFill>
                  <a:srgbClr val="ffffff"/>
                </a:solidFill>
                <a:latin typeface="Arial"/>
                <a:ea typeface="Arial"/>
              </a:rPr>
              <a:t>部分を</a:t>
            </a: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sensehat</a:t>
            </a:r>
            <a:r>
              <a:rPr b="0" lang="ja" sz="1400" spc="-1" strike="noStrike">
                <a:solidFill>
                  <a:srgbClr val="ffffff"/>
                </a:solidFill>
                <a:latin typeface="Arial"/>
                <a:ea typeface="Arial"/>
              </a:rPr>
              <a:t>に置き換える。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38" name="Google Shape;172;p27" descr=""/>
          <p:cNvPicPr/>
          <p:nvPr/>
        </p:nvPicPr>
        <p:blipFill>
          <a:blip r:embed="rId1"/>
          <a:srcRect l="9097" t="26220" r="38548" b="35087"/>
          <a:stretch/>
        </p:blipFill>
        <p:spPr>
          <a:xfrm>
            <a:off x="117000" y="1518480"/>
            <a:ext cx="4939920" cy="2738160"/>
          </a:xfrm>
          <a:prstGeom prst="rect">
            <a:avLst/>
          </a:prstGeom>
          <a:ln>
            <a:noFill/>
          </a:ln>
        </p:spPr>
      </p:pic>
      <p:sp>
        <p:nvSpPr>
          <p:cNvPr id="139" name="CustomShape 4"/>
          <p:cNvSpPr/>
          <p:nvPr/>
        </p:nvSpPr>
        <p:spPr>
          <a:xfrm>
            <a:off x="3590280" y="3714840"/>
            <a:ext cx="1427760" cy="17856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5"/>
          <p:cNvSpPr/>
          <p:nvPr/>
        </p:nvSpPr>
        <p:spPr>
          <a:xfrm>
            <a:off x="499680" y="2622240"/>
            <a:ext cx="436320" cy="17856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6"/>
          <p:cNvSpPr/>
          <p:nvPr/>
        </p:nvSpPr>
        <p:spPr>
          <a:xfrm>
            <a:off x="276480" y="3980160"/>
            <a:ext cx="2910600" cy="17856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7"/>
          <p:cNvSpPr/>
          <p:nvPr/>
        </p:nvSpPr>
        <p:spPr>
          <a:xfrm>
            <a:off x="312120" y="2333160"/>
            <a:ext cx="2481120" cy="17856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8"/>
          <p:cNvSpPr/>
          <p:nvPr/>
        </p:nvSpPr>
        <p:spPr>
          <a:xfrm>
            <a:off x="5166000" y="3482280"/>
            <a:ext cx="3769200" cy="103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ffffff"/>
                </a:solidFill>
                <a:latin typeface="Arial"/>
                <a:ea typeface="Arial"/>
              </a:rPr>
              <a:t>＜補足＞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ffffff"/>
                </a:solidFill>
                <a:latin typeface="Arial"/>
                <a:ea typeface="Arial"/>
              </a:rPr>
              <a:t>インスタンス名はアルファベットなら概ね何でもいいが、コード全体や関数内で統一した記述を行うこと。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276480" y="836640"/>
            <a:ext cx="8658720" cy="402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＜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Syntax Error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　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1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＞　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(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構文エラー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0" y="0"/>
            <a:ext cx="9143280" cy="636480"/>
          </a:xfrm>
          <a:prstGeom prst="rect">
            <a:avLst/>
          </a:prstGeom>
          <a:gradFill rotWithShape="0">
            <a:gsLst>
              <a:gs pos="0">
                <a:srgbClr val="adadad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</a:gradFill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ja" sz="2800" spc="-1" strike="noStrike">
                <a:solidFill>
                  <a:srgbClr val="cc4125"/>
                </a:solidFill>
                <a:latin typeface="Arial"/>
                <a:ea typeface="Arial"/>
              </a:rPr>
              <a:t>　</a:t>
            </a:r>
            <a:r>
              <a:rPr b="1" lang="en-US" sz="2800" spc="-1" strike="noStrike">
                <a:solidFill>
                  <a:srgbClr val="cc4125"/>
                </a:solidFill>
                <a:latin typeface="Arial"/>
                <a:ea typeface="Arial"/>
              </a:rPr>
              <a:t>5. </a:t>
            </a:r>
            <a:r>
              <a:rPr b="1" lang="ja" sz="2800" spc="-1" strike="noStrike">
                <a:solidFill>
                  <a:srgbClr val="cc4125"/>
                </a:solidFill>
                <a:latin typeface="Arial"/>
                <a:ea typeface="Arial"/>
              </a:rPr>
              <a:t>よくあるエラー御紹介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46" name="CustomShape 3"/>
          <p:cNvSpPr/>
          <p:nvPr/>
        </p:nvSpPr>
        <p:spPr>
          <a:xfrm>
            <a:off x="5166000" y="2230560"/>
            <a:ext cx="3769200" cy="188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ffffff"/>
                </a:solidFill>
                <a:latin typeface="Arial"/>
                <a:ea typeface="Arial"/>
              </a:rPr>
              <a:t>＜原因＞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ffffff"/>
                </a:solidFill>
                <a:latin typeface="Arial"/>
                <a:ea typeface="Arial"/>
              </a:rPr>
              <a:t>有効でない文字列が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Python</a:t>
            </a:r>
            <a:r>
              <a:rPr b="0" lang="ja" sz="1400" spc="-1" strike="noStrike">
                <a:solidFill>
                  <a:srgbClr val="ffffff"/>
                </a:solidFill>
                <a:latin typeface="Arial"/>
                <a:ea typeface="Arial"/>
              </a:rPr>
              <a:t>では変数名を付ける場合に、数字が先頭にきてはいけない。そのため、</a:t>
            </a: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invalid token(</a:t>
            </a:r>
            <a:r>
              <a:rPr b="0" lang="ja" sz="1400" spc="-1" strike="noStrike">
                <a:solidFill>
                  <a:srgbClr val="ffffff"/>
                </a:solidFill>
                <a:latin typeface="Arial"/>
                <a:ea typeface="Arial"/>
              </a:rPr>
              <a:t>有効でない文字列</a:t>
            </a: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(</a:t>
            </a:r>
            <a:r>
              <a:rPr b="0" lang="ja" sz="1400" spc="-1" strike="noStrike">
                <a:solidFill>
                  <a:srgbClr val="ffffff"/>
                </a:solidFill>
                <a:latin typeface="Arial"/>
                <a:ea typeface="Arial"/>
              </a:rPr>
              <a:t>？</a:t>
            </a: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))</a:t>
            </a:r>
            <a:r>
              <a:rPr b="0" lang="ja" sz="1400" spc="-1" strike="noStrike">
                <a:solidFill>
                  <a:srgbClr val="ffffff"/>
                </a:solidFill>
                <a:latin typeface="Arial"/>
                <a:ea typeface="Arial"/>
              </a:rPr>
              <a:t>というエラーが生じた。変数名を見直す必要がある。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147" name="Google Shape;185;p28" descr=""/>
          <p:cNvPicPr/>
          <p:nvPr/>
        </p:nvPicPr>
        <p:blipFill>
          <a:blip r:embed="rId1"/>
          <a:srcRect l="8840" t="26472" r="40473" b="33394"/>
          <a:stretch/>
        </p:blipFill>
        <p:spPr>
          <a:xfrm>
            <a:off x="114480" y="1539720"/>
            <a:ext cx="5032440" cy="2988720"/>
          </a:xfrm>
          <a:prstGeom prst="rect">
            <a:avLst/>
          </a:prstGeom>
          <a:ln>
            <a:noFill/>
          </a:ln>
        </p:spPr>
      </p:pic>
      <p:sp>
        <p:nvSpPr>
          <p:cNvPr id="148" name="CustomShape 4"/>
          <p:cNvSpPr/>
          <p:nvPr/>
        </p:nvSpPr>
        <p:spPr>
          <a:xfrm>
            <a:off x="3590280" y="3714840"/>
            <a:ext cx="817560" cy="17856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5"/>
          <p:cNvSpPr/>
          <p:nvPr/>
        </p:nvSpPr>
        <p:spPr>
          <a:xfrm>
            <a:off x="499680" y="2622240"/>
            <a:ext cx="1237320" cy="17856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6"/>
          <p:cNvSpPr/>
          <p:nvPr/>
        </p:nvSpPr>
        <p:spPr>
          <a:xfrm>
            <a:off x="491040" y="3894120"/>
            <a:ext cx="2910600" cy="26892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7"/>
          <p:cNvSpPr/>
          <p:nvPr/>
        </p:nvSpPr>
        <p:spPr>
          <a:xfrm>
            <a:off x="491040" y="2053440"/>
            <a:ext cx="2481120" cy="17856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8"/>
          <p:cNvSpPr/>
          <p:nvPr/>
        </p:nvSpPr>
        <p:spPr>
          <a:xfrm>
            <a:off x="276480" y="4163760"/>
            <a:ext cx="2113920" cy="17856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9"/>
          <p:cNvSpPr/>
          <p:nvPr/>
        </p:nvSpPr>
        <p:spPr>
          <a:xfrm>
            <a:off x="1048320" y="2341440"/>
            <a:ext cx="1237320" cy="17856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276480" y="836640"/>
            <a:ext cx="8658720" cy="402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＜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Syntax Error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　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2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＞　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(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構文エラー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0" y="0"/>
            <a:ext cx="9143280" cy="636480"/>
          </a:xfrm>
          <a:prstGeom prst="rect">
            <a:avLst/>
          </a:prstGeom>
          <a:gradFill rotWithShape="0">
            <a:gsLst>
              <a:gs pos="0">
                <a:srgbClr val="adadad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</a:gradFill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ja" sz="2800" spc="-1" strike="noStrike">
                <a:solidFill>
                  <a:srgbClr val="cc4125"/>
                </a:solidFill>
                <a:latin typeface="Arial"/>
                <a:ea typeface="Arial"/>
              </a:rPr>
              <a:t>　</a:t>
            </a:r>
            <a:r>
              <a:rPr b="1" lang="en-US" sz="2800" spc="-1" strike="noStrike">
                <a:solidFill>
                  <a:srgbClr val="cc4125"/>
                </a:solidFill>
                <a:latin typeface="Arial"/>
                <a:ea typeface="Arial"/>
              </a:rPr>
              <a:t>5. </a:t>
            </a:r>
            <a:r>
              <a:rPr b="1" lang="ja" sz="2800" spc="-1" strike="noStrike">
                <a:solidFill>
                  <a:srgbClr val="cc4125"/>
                </a:solidFill>
                <a:latin typeface="Arial"/>
                <a:ea typeface="Arial"/>
              </a:rPr>
              <a:t>よくあるエラー御紹介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1132200" y="4166280"/>
            <a:ext cx="2193120" cy="60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ffffff"/>
                </a:solidFill>
                <a:latin typeface="Arial"/>
                <a:ea typeface="Arial"/>
              </a:rPr>
              <a:t>＜原因＞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import</a:t>
            </a:r>
            <a:r>
              <a:rPr b="0" lang="ja" sz="1400" spc="-1" strike="noStrike">
                <a:solidFill>
                  <a:srgbClr val="ffffff"/>
                </a:solidFill>
                <a:latin typeface="Arial"/>
                <a:ea typeface="Arial"/>
              </a:rPr>
              <a:t>の綴り間違い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57" name="Google Shape;198;p29" descr=""/>
          <p:cNvPicPr/>
          <p:nvPr/>
        </p:nvPicPr>
        <p:blipFill>
          <a:blip r:embed="rId1"/>
          <a:srcRect l="9275" t="26598" r="48274" b="34555"/>
          <a:stretch/>
        </p:blipFill>
        <p:spPr>
          <a:xfrm>
            <a:off x="185400" y="1357920"/>
            <a:ext cx="3971880" cy="2725920"/>
          </a:xfrm>
          <a:prstGeom prst="rect">
            <a:avLst/>
          </a:prstGeom>
          <a:ln>
            <a:noFill/>
          </a:ln>
        </p:spPr>
      </p:pic>
      <p:pic>
        <p:nvPicPr>
          <p:cNvPr id="158" name="Google Shape;199;p29" descr=""/>
          <p:cNvPicPr/>
          <p:nvPr/>
        </p:nvPicPr>
        <p:blipFill>
          <a:blip r:embed="rId2"/>
          <a:srcRect l="9086" t="26449" r="47554" b="33646"/>
          <a:stretch/>
        </p:blipFill>
        <p:spPr>
          <a:xfrm>
            <a:off x="4480200" y="1357920"/>
            <a:ext cx="3949200" cy="2725920"/>
          </a:xfrm>
          <a:prstGeom prst="rect">
            <a:avLst/>
          </a:prstGeom>
          <a:ln>
            <a:noFill/>
          </a:ln>
        </p:spPr>
      </p:pic>
      <p:sp>
        <p:nvSpPr>
          <p:cNvPr id="159" name="CustomShape 4"/>
          <p:cNvSpPr/>
          <p:nvPr/>
        </p:nvSpPr>
        <p:spPr>
          <a:xfrm>
            <a:off x="5452920" y="4166280"/>
            <a:ext cx="2379600" cy="60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ffffff"/>
                </a:solidFill>
                <a:latin typeface="Arial"/>
                <a:ea typeface="Arial"/>
              </a:rPr>
              <a:t>＜原因＞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ffffff"/>
                </a:solidFill>
                <a:latin typeface="Arial"/>
                <a:ea typeface="Arial"/>
              </a:rPr>
              <a:t>括弧が閉じられていない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0" y="0"/>
            <a:ext cx="9143280" cy="636480"/>
          </a:xfrm>
          <a:prstGeom prst="rect">
            <a:avLst/>
          </a:prstGeom>
          <a:gradFill rotWithShape="0">
            <a:gsLst>
              <a:gs pos="0">
                <a:srgbClr val="adadad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</a:gradFill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ja" sz="2800" spc="-1" strike="noStrike">
                <a:solidFill>
                  <a:srgbClr val="cc4125"/>
                </a:solidFill>
                <a:latin typeface="Arial"/>
                <a:ea typeface="Arial"/>
              </a:rPr>
              <a:t>　</a:t>
            </a:r>
            <a:r>
              <a:rPr b="1" lang="en-US" sz="2800" spc="-1" strike="noStrike">
                <a:solidFill>
                  <a:srgbClr val="cc4125"/>
                </a:solidFill>
                <a:latin typeface="Arial"/>
                <a:ea typeface="Arial"/>
              </a:rPr>
              <a:t>Agenda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311760" y="928800"/>
            <a:ext cx="8519760" cy="386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　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1.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　目的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　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2.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　エラーが起こったらどうするか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　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3.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　エラー文の読み方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　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4.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　エラーを起こさないためのコツ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　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5.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　よくあるエラー御紹介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276480" y="836640"/>
            <a:ext cx="8658720" cy="402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　前回までのコード打ち込みでエラーが多く発生していました。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　次のステップに進むために、エラーの対策方法とよくあるエラーの解説を行う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ことを目的に資料作成しました。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0" y="0"/>
            <a:ext cx="9143280" cy="636480"/>
          </a:xfrm>
          <a:prstGeom prst="rect">
            <a:avLst/>
          </a:prstGeom>
          <a:gradFill rotWithShape="0">
            <a:gsLst>
              <a:gs pos="0">
                <a:srgbClr val="adadad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</a:gradFill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ja" sz="2800" spc="-1" strike="noStrike">
                <a:solidFill>
                  <a:srgbClr val="cc4125"/>
                </a:solidFill>
                <a:latin typeface="Arial"/>
                <a:ea typeface="Arial"/>
              </a:rPr>
              <a:t>　</a:t>
            </a:r>
            <a:r>
              <a:rPr b="1" lang="en-US" sz="2800" spc="-1" strike="noStrike">
                <a:solidFill>
                  <a:srgbClr val="cc4125"/>
                </a:solidFill>
                <a:latin typeface="Arial"/>
                <a:ea typeface="Arial"/>
              </a:rPr>
              <a:t>1. </a:t>
            </a:r>
            <a:r>
              <a:rPr b="1" lang="ja" sz="2800" spc="-1" strike="noStrike">
                <a:solidFill>
                  <a:srgbClr val="cc4125"/>
                </a:solidFill>
                <a:latin typeface="Arial"/>
                <a:ea typeface="Arial"/>
              </a:rPr>
              <a:t>目的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2" name="CustomShape 3"/>
          <p:cNvSpPr/>
          <p:nvPr/>
        </p:nvSpPr>
        <p:spPr>
          <a:xfrm>
            <a:off x="2263320" y="2817720"/>
            <a:ext cx="4019040" cy="1927080"/>
          </a:xfrm>
          <a:prstGeom prst="bevel">
            <a:avLst>
              <a:gd name="adj" fmla="val 809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ff0000"/>
                </a:solidFill>
                <a:latin typeface="Arial"/>
                <a:ea typeface="Arial"/>
              </a:rPr>
              <a:t>　</a:t>
            </a:r>
            <a:r>
              <a:rPr b="0" lang="en-US" sz="1400" spc="-1" strike="noStrike">
                <a:solidFill>
                  <a:srgbClr val="ff0000"/>
                </a:solidFill>
                <a:latin typeface="Arial"/>
                <a:ea typeface="Arial"/>
              </a:rPr>
              <a:t>Syntax Error</a:t>
            </a:r>
            <a:r>
              <a:rPr b="0" lang="ja" sz="1400" spc="-1" strike="noStrike">
                <a:solidFill>
                  <a:srgbClr val="ff0000"/>
                </a:solidFill>
                <a:latin typeface="Arial"/>
                <a:ea typeface="Arial"/>
              </a:rPr>
              <a:t>？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ff0000"/>
                </a:solidFill>
                <a:latin typeface="Arial"/>
                <a:ea typeface="Arial"/>
              </a:rPr>
              <a:t>　</a:t>
            </a:r>
            <a:r>
              <a:rPr b="0" lang="en-US" sz="1400" spc="-1" strike="noStrike">
                <a:solidFill>
                  <a:srgbClr val="ff0000"/>
                </a:solidFill>
                <a:latin typeface="Arial"/>
                <a:ea typeface="Arial"/>
              </a:rPr>
              <a:t>Module Not Found Error</a:t>
            </a:r>
            <a:r>
              <a:rPr b="0" lang="ja" sz="1400" spc="-1" strike="noStrike">
                <a:solidFill>
                  <a:srgbClr val="ff0000"/>
                </a:solidFill>
                <a:latin typeface="Arial"/>
                <a:ea typeface="Arial"/>
              </a:rPr>
              <a:t>？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ff0000"/>
                </a:solidFill>
                <a:latin typeface="Arial"/>
                <a:ea typeface="Arial"/>
              </a:rPr>
              <a:t>　</a:t>
            </a:r>
            <a:r>
              <a:rPr b="0" lang="en-US" sz="1400" spc="-1" strike="noStrike">
                <a:solidFill>
                  <a:srgbClr val="ff0000"/>
                </a:solidFill>
                <a:latin typeface="Arial"/>
                <a:ea typeface="Arial"/>
              </a:rPr>
              <a:t>Attribute Error</a:t>
            </a:r>
            <a:r>
              <a:rPr b="0" lang="ja" sz="1400" spc="-1" strike="noStrike">
                <a:solidFill>
                  <a:srgbClr val="ff0000"/>
                </a:solidFill>
                <a:latin typeface="Arial"/>
                <a:ea typeface="Arial"/>
              </a:rPr>
              <a:t>？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276480" y="836640"/>
            <a:ext cx="8658720" cy="402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　プログラミングしているとエラーはよく起こります。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　いくつかの原因がありますが、全てに共通している対策があります。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　それは、</a:t>
            </a:r>
            <a:r>
              <a:rPr b="1" lang="ja" sz="2400" spc="-1" strike="noStrike">
                <a:solidFill>
                  <a:srgbClr val="ff0000"/>
                </a:solidFill>
                <a:latin typeface="Arial"/>
                <a:ea typeface="Arial"/>
              </a:rPr>
              <a:t>エラー文を読むこと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です。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　当たり前ですが、超重要です。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(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できている方はすいません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0" y="0"/>
            <a:ext cx="9143280" cy="636480"/>
          </a:xfrm>
          <a:prstGeom prst="rect">
            <a:avLst/>
          </a:prstGeom>
          <a:gradFill rotWithShape="0">
            <a:gsLst>
              <a:gs pos="0">
                <a:srgbClr val="adadad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</a:gradFill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ja" sz="2800" spc="-1" strike="noStrike">
                <a:solidFill>
                  <a:srgbClr val="cc4125"/>
                </a:solidFill>
                <a:latin typeface="Arial"/>
                <a:ea typeface="Arial"/>
              </a:rPr>
              <a:t>　</a:t>
            </a:r>
            <a:r>
              <a:rPr b="1" lang="en-US" sz="2800" spc="-1" strike="noStrike">
                <a:solidFill>
                  <a:srgbClr val="cc4125"/>
                </a:solidFill>
                <a:latin typeface="Arial"/>
                <a:ea typeface="Arial"/>
              </a:rPr>
              <a:t>2. </a:t>
            </a:r>
            <a:r>
              <a:rPr b="1" lang="ja" sz="2800" spc="-1" strike="noStrike">
                <a:solidFill>
                  <a:srgbClr val="cc4125"/>
                </a:solidFill>
                <a:latin typeface="Arial"/>
                <a:ea typeface="Arial"/>
              </a:rPr>
              <a:t>エラーが起こったらどうするか？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276480" y="836640"/>
            <a:ext cx="8658720" cy="402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＜エラー発生時の対応＞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1.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　エラー文を読む</a:t>
            </a:r>
            <a:endParaRPr b="0" lang="en-US" sz="18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2.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　どこで、どんなエラーが生じているかを把握する。</a:t>
            </a:r>
            <a:endParaRPr b="0" lang="en-US" sz="18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3.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　周辺部分を確認してみる。　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(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コードが複雑な場合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)</a:t>
            </a:r>
            <a:endParaRPr b="0" lang="en-US" sz="18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4.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　エラー原因の推測をする。</a:t>
            </a:r>
            <a:endParaRPr b="0" lang="en-US" sz="18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5.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　修正して推測が合っているかを確認する。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0" y="0"/>
            <a:ext cx="9143280" cy="636480"/>
          </a:xfrm>
          <a:prstGeom prst="rect">
            <a:avLst/>
          </a:prstGeom>
          <a:gradFill rotWithShape="0">
            <a:gsLst>
              <a:gs pos="0">
                <a:srgbClr val="adadad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</a:gradFill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ja" sz="2800" spc="-1" strike="noStrike">
                <a:solidFill>
                  <a:srgbClr val="cc4125"/>
                </a:solidFill>
                <a:latin typeface="Arial"/>
                <a:ea typeface="Arial"/>
              </a:rPr>
              <a:t>　</a:t>
            </a:r>
            <a:r>
              <a:rPr b="1" lang="en-US" sz="2800" spc="-1" strike="noStrike">
                <a:solidFill>
                  <a:srgbClr val="cc4125"/>
                </a:solidFill>
                <a:latin typeface="Arial"/>
                <a:ea typeface="Arial"/>
              </a:rPr>
              <a:t>2. </a:t>
            </a:r>
            <a:r>
              <a:rPr b="1" lang="ja" sz="2800" spc="-1" strike="noStrike">
                <a:solidFill>
                  <a:srgbClr val="cc4125"/>
                </a:solidFill>
                <a:latin typeface="Arial"/>
                <a:ea typeface="Arial"/>
              </a:rPr>
              <a:t>エラーが起こったらどうするか？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276480" y="836640"/>
            <a:ext cx="8658720" cy="402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では、例を出して見てみましょう。前回やった温度を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LED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に表示するコードです。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0" y="0"/>
            <a:ext cx="9143280" cy="636480"/>
          </a:xfrm>
          <a:prstGeom prst="rect">
            <a:avLst/>
          </a:prstGeom>
          <a:gradFill rotWithShape="0">
            <a:gsLst>
              <a:gs pos="0">
                <a:srgbClr val="adadad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</a:gradFill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ja" sz="2800" spc="-1" strike="noStrike">
                <a:solidFill>
                  <a:srgbClr val="cc4125"/>
                </a:solidFill>
                <a:latin typeface="Arial"/>
                <a:ea typeface="Arial"/>
              </a:rPr>
              <a:t>　</a:t>
            </a:r>
            <a:r>
              <a:rPr b="1" lang="en-US" sz="2800" spc="-1" strike="noStrike">
                <a:solidFill>
                  <a:srgbClr val="cc4125"/>
                </a:solidFill>
                <a:latin typeface="Arial"/>
                <a:ea typeface="Arial"/>
              </a:rPr>
              <a:t>3. </a:t>
            </a:r>
            <a:r>
              <a:rPr b="1" lang="ja" sz="2800" spc="-1" strike="noStrike">
                <a:solidFill>
                  <a:srgbClr val="cc4125"/>
                </a:solidFill>
                <a:latin typeface="Arial"/>
                <a:ea typeface="Arial"/>
              </a:rPr>
              <a:t>エラー文の読み方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89" name="Google Shape;87;p18" descr=""/>
          <p:cNvPicPr/>
          <p:nvPr/>
        </p:nvPicPr>
        <p:blipFill>
          <a:blip r:embed="rId1"/>
          <a:srcRect l="8170" t="25732" r="38374" b="36575"/>
          <a:stretch/>
        </p:blipFill>
        <p:spPr>
          <a:xfrm>
            <a:off x="1201320" y="1249200"/>
            <a:ext cx="7148880" cy="378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276480" y="836640"/>
            <a:ext cx="8658720" cy="402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＜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1.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エラー分を読む＞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0" y="0"/>
            <a:ext cx="9143280" cy="636480"/>
          </a:xfrm>
          <a:prstGeom prst="rect">
            <a:avLst/>
          </a:prstGeom>
          <a:gradFill rotWithShape="0">
            <a:gsLst>
              <a:gs pos="0">
                <a:srgbClr val="adadad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</a:gradFill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ja" sz="2800" spc="-1" strike="noStrike">
                <a:solidFill>
                  <a:srgbClr val="cc4125"/>
                </a:solidFill>
                <a:latin typeface="Arial"/>
                <a:ea typeface="Arial"/>
              </a:rPr>
              <a:t>　</a:t>
            </a:r>
            <a:r>
              <a:rPr b="1" lang="en-US" sz="2800" spc="-1" strike="noStrike">
                <a:solidFill>
                  <a:srgbClr val="cc4125"/>
                </a:solidFill>
                <a:latin typeface="Arial"/>
                <a:ea typeface="Arial"/>
              </a:rPr>
              <a:t>3. </a:t>
            </a:r>
            <a:r>
              <a:rPr b="1" lang="ja" sz="2800" spc="-1" strike="noStrike">
                <a:solidFill>
                  <a:srgbClr val="cc4125"/>
                </a:solidFill>
                <a:latin typeface="Arial"/>
                <a:ea typeface="Arial"/>
              </a:rPr>
              <a:t>エラー文の読み方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751680" y="1312920"/>
            <a:ext cx="7707960" cy="1450440"/>
          </a:xfrm>
          <a:prstGeom prst="bevel">
            <a:avLst>
              <a:gd name="adj" fmla="val 809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212121"/>
                </a:solidFill>
                <a:latin typeface="Source Code Pro"/>
                <a:ea typeface="Source Code Pro"/>
              </a:rPr>
              <a:t>&gt;&gt;&gt; %Run 20210615_error1.py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ff0000"/>
                </a:solidFill>
                <a:latin typeface="Source Code Pro"/>
                <a:ea typeface="Source Code Pro"/>
              </a:rPr>
              <a:t>Traceback (most recent call last):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ff0000"/>
                </a:solidFill>
                <a:latin typeface="Source Code Pro"/>
                <a:ea typeface="Source Code Pro"/>
              </a:rPr>
              <a:t>  </a:t>
            </a:r>
            <a:r>
              <a:rPr b="0" lang="en-US" sz="1400" spc="-1" strike="noStrike">
                <a:solidFill>
                  <a:srgbClr val="ff0000"/>
                </a:solidFill>
                <a:latin typeface="Source Code Pro"/>
                <a:ea typeface="Source Code Pro"/>
              </a:rPr>
              <a:t>File "/home/pi/Python/20210615_error1.py", line 1, in &lt;module&gt;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ff0000"/>
                </a:solidFill>
                <a:latin typeface="Source Code Pro"/>
                <a:ea typeface="Source Code Pro"/>
              </a:rPr>
              <a:t>	</a:t>
            </a:r>
            <a:r>
              <a:rPr b="0" lang="en-US" sz="1400" spc="-1" strike="noStrike">
                <a:solidFill>
                  <a:srgbClr val="ff0000"/>
                </a:solidFill>
                <a:latin typeface="Source Code Pro"/>
                <a:ea typeface="Source Code Pro"/>
              </a:rPr>
              <a:t>from SenseHat import senseh_hat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ff0000"/>
                </a:solidFill>
                <a:latin typeface="Source Code Pro"/>
                <a:ea typeface="Source Code Pro"/>
              </a:rPr>
              <a:t>ModuleNotFoundError: No module named 'SenseHat'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3" name="CustomShape 4"/>
          <p:cNvSpPr/>
          <p:nvPr/>
        </p:nvSpPr>
        <p:spPr>
          <a:xfrm>
            <a:off x="751680" y="3078360"/>
            <a:ext cx="7732080" cy="71136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/home/pi/Python/20210615_error1.py</a:t>
            </a:r>
            <a:r>
              <a:rPr b="0" lang="ja" sz="1400" spc="-1" strike="noStrike">
                <a:solidFill>
                  <a:srgbClr val="000000"/>
                </a:solidFill>
                <a:latin typeface="Arial"/>
                <a:ea typeface="Arial"/>
              </a:rPr>
              <a:t>　の一行目がおかしい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000000"/>
                </a:solidFill>
                <a:latin typeface="Arial"/>
                <a:ea typeface="Arial"/>
              </a:rPr>
              <a:t>　　→　一行目は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from SenseHat import senseh_hat</a:t>
            </a:r>
            <a:r>
              <a:rPr b="0" lang="ja" sz="1400" spc="-1" strike="noStrike">
                <a:solidFill>
                  <a:srgbClr val="000000"/>
                </a:solidFill>
                <a:latin typeface="Arial"/>
                <a:ea typeface="Arial"/>
              </a:rPr>
              <a:t>と書いてある。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4" name="CustomShape 5"/>
          <p:cNvSpPr/>
          <p:nvPr/>
        </p:nvSpPr>
        <p:spPr>
          <a:xfrm>
            <a:off x="944640" y="1707120"/>
            <a:ext cx="7067160" cy="636480"/>
          </a:xfrm>
          <a:prstGeom prst="rect">
            <a:avLst/>
          </a:prstGeom>
          <a:noFill/>
          <a:ln w="93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CustomShape 6"/>
          <p:cNvSpPr/>
          <p:nvPr/>
        </p:nvSpPr>
        <p:spPr>
          <a:xfrm>
            <a:off x="944640" y="2402640"/>
            <a:ext cx="7067160" cy="168480"/>
          </a:xfrm>
          <a:prstGeom prst="rect">
            <a:avLst/>
          </a:prstGeom>
          <a:noFill/>
          <a:ln w="9360">
            <a:solidFill>
              <a:srgbClr val="00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7"/>
          <p:cNvSpPr/>
          <p:nvPr/>
        </p:nvSpPr>
        <p:spPr>
          <a:xfrm>
            <a:off x="751680" y="4215240"/>
            <a:ext cx="7732080" cy="45576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000000"/>
                </a:solidFill>
                <a:latin typeface="Arial"/>
                <a:ea typeface="Arial"/>
              </a:rPr>
              <a:t>モジュールが見つからないエラーである。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7" name="CustomShape 8"/>
          <p:cNvSpPr/>
          <p:nvPr/>
        </p:nvSpPr>
        <p:spPr>
          <a:xfrm>
            <a:off x="273600" y="2017800"/>
            <a:ext cx="559080" cy="165564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0000ff"/>
          </a:solidFill>
          <a:ln w="9360">
            <a:solidFill>
              <a:schemeClr val="l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CustomShape 9"/>
          <p:cNvSpPr/>
          <p:nvPr/>
        </p:nvSpPr>
        <p:spPr>
          <a:xfrm>
            <a:off x="273600" y="2466360"/>
            <a:ext cx="559080" cy="210492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00ff00"/>
          </a:solidFill>
          <a:ln w="9360">
            <a:solidFill>
              <a:schemeClr val="lt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276480" y="836640"/>
            <a:ext cx="8658720" cy="402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＜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2.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どこでどんなエラーが起きているのかを把握する＞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0" y="0"/>
            <a:ext cx="9143280" cy="636480"/>
          </a:xfrm>
          <a:prstGeom prst="rect">
            <a:avLst/>
          </a:prstGeom>
          <a:gradFill rotWithShape="0">
            <a:gsLst>
              <a:gs pos="0">
                <a:srgbClr val="adadad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</a:gradFill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ja" sz="2800" spc="-1" strike="noStrike">
                <a:solidFill>
                  <a:srgbClr val="cc4125"/>
                </a:solidFill>
                <a:latin typeface="Arial"/>
                <a:ea typeface="Arial"/>
              </a:rPr>
              <a:t>　</a:t>
            </a:r>
            <a:r>
              <a:rPr b="1" lang="en-US" sz="2800" spc="-1" strike="noStrike">
                <a:solidFill>
                  <a:srgbClr val="cc4125"/>
                </a:solidFill>
                <a:latin typeface="Arial"/>
                <a:ea typeface="Arial"/>
              </a:rPr>
              <a:t>3. </a:t>
            </a:r>
            <a:r>
              <a:rPr b="1" lang="ja" sz="2800" spc="-1" strike="noStrike">
                <a:solidFill>
                  <a:srgbClr val="cc4125"/>
                </a:solidFill>
                <a:latin typeface="Arial"/>
                <a:ea typeface="Arial"/>
              </a:rPr>
              <a:t>エラー文の読み方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01" name="CustomShape 3"/>
          <p:cNvSpPr/>
          <p:nvPr/>
        </p:nvSpPr>
        <p:spPr>
          <a:xfrm>
            <a:off x="751680" y="1312920"/>
            <a:ext cx="7707960" cy="1450440"/>
          </a:xfrm>
          <a:prstGeom prst="bevel">
            <a:avLst>
              <a:gd name="adj" fmla="val 809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212121"/>
                </a:solidFill>
                <a:latin typeface="Source Code Pro"/>
                <a:ea typeface="Source Code Pro"/>
              </a:rPr>
              <a:t>&gt;&gt;&gt; %Run 20210615_error1.py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ff0000"/>
                </a:solidFill>
                <a:latin typeface="Source Code Pro"/>
                <a:ea typeface="Source Code Pro"/>
              </a:rPr>
              <a:t>Traceback (most recent call last):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ff0000"/>
                </a:solidFill>
                <a:latin typeface="Source Code Pro"/>
                <a:ea typeface="Source Code Pro"/>
              </a:rPr>
              <a:t>  </a:t>
            </a:r>
            <a:r>
              <a:rPr b="0" lang="en-US" sz="1400" spc="-1" strike="noStrike">
                <a:solidFill>
                  <a:srgbClr val="ff0000"/>
                </a:solidFill>
                <a:latin typeface="Source Code Pro"/>
                <a:ea typeface="Source Code Pro"/>
              </a:rPr>
              <a:t>File "/home/pi/Python/20210615_error1.py", line 1, in &lt;module&gt;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ff0000"/>
                </a:solidFill>
                <a:latin typeface="Source Code Pro"/>
                <a:ea typeface="Source Code Pro"/>
              </a:rPr>
              <a:t>	</a:t>
            </a:r>
            <a:r>
              <a:rPr b="0" lang="en-US" sz="1400" spc="-1" strike="noStrike">
                <a:solidFill>
                  <a:srgbClr val="ff0000"/>
                </a:solidFill>
                <a:latin typeface="Source Code Pro"/>
                <a:ea typeface="Source Code Pro"/>
              </a:rPr>
              <a:t>from SenseHat import senseh_hat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ff0000"/>
                </a:solidFill>
                <a:latin typeface="Source Code Pro"/>
                <a:ea typeface="Source Code Pro"/>
              </a:rPr>
              <a:t>ModuleNotFoundError: No module named 'SenseHat'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02" name="CustomShape 4"/>
          <p:cNvSpPr/>
          <p:nvPr/>
        </p:nvSpPr>
        <p:spPr>
          <a:xfrm>
            <a:off x="944640" y="1707120"/>
            <a:ext cx="7067160" cy="636480"/>
          </a:xfrm>
          <a:prstGeom prst="rect">
            <a:avLst/>
          </a:prstGeom>
          <a:noFill/>
          <a:ln w="93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5"/>
          <p:cNvSpPr/>
          <p:nvPr/>
        </p:nvSpPr>
        <p:spPr>
          <a:xfrm>
            <a:off x="944640" y="2402640"/>
            <a:ext cx="7067160" cy="168480"/>
          </a:xfrm>
          <a:prstGeom prst="rect">
            <a:avLst/>
          </a:prstGeom>
          <a:noFill/>
          <a:ln w="9360">
            <a:solidFill>
              <a:srgbClr val="00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6"/>
          <p:cNvSpPr/>
          <p:nvPr/>
        </p:nvSpPr>
        <p:spPr>
          <a:xfrm>
            <a:off x="751680" y="3208320"/>
            <a:ext cx="7732080" cy="1650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000000"/>
                </a:solidFill>
                <a:latin typeface="Arial"/>
                <a:ea typeface="Arial"/>
              </a:rPr>
              <a:t>＜どこで＞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000000"/>
                </a:solidFill>
                <a:latin typeface="Arial"/>
                <a:ea typeface="Arial"/>
              </a:rPr>
              <a:t>　「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20210615_error1.py</a:t>
            </a:r>
            <a:r>
              <a:rPr b="0" lang="ja" sz="1400" spc="-1" strike="noStrike">
                <a:solidFill>
                  <a:srgbClr val="000000"/>
                </a:solidFill>
                <a:latin typeface="Arial"/>
                <a:ea typeface="Arial"/>
              </a:rPr>
              <a:t>」というファイルの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r>
              <a:rPr b="0" lang="ja" sz="1400" spc="-1" strike="noStrike">
                <a:solidFill>
                  <a:srgbClr val="000000"/>
                </a:solidFill>
                <a:latin typeface="Arial"/>
                <a:ea typeface="Arial"/>
              </a:rPr>
              <a:t>行目で起きている。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000000"/>
                </a:solidFill>
                <a:latin typeface="Arial"/>
                <a:ea typeface="Arial"/>
              </a:rPr>
              <a:t>＜どんなエラー＞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000000"/>
                </a:solidFill>
                <a:latin typeface="Arial"/>
                <a:ea typeface="Arial"/>
              </a:rPr>
              <a:t>　「モジュールが見つからない」というエラーである。正確に言うと、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000000"/>
                </a:solidFill>
                <a:latin typeface="Arial"/>
                <a:ea typeface="Arial"/>
              </a:rPr>
              <a:t>　「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SenseHat</a:t>
            </a:r>
            <a:r>
              <a:rPr b="0" lang="ja" sz="1400" spc="-1" strike="noStrike">
                <a:solidFill>
                  <a:srgbClr val="000000"/>
                </a:solidFill>
                <a:latin typeface="Arial"/>
                <a:ea typeface="Arial"/>
              </a:rPr>
              <a:t>」というモジュールが見つからないというエラーである。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276480" y="836640"/>
            <a:ext cx="8658720" cy="402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＜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3.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周辺部分を確認する＞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0" y="0"/>
            <a:ext cx="9143280" cy="636480"/>
          </a:xfrm>
          <a:prstGeom prst="rect">
            <a:avLst/>
          </a:prstGeom>
          <a:gradFill rotWithShape="0">
            <a:gsLst>
              <a:gs pos="0">
                <a:srgbClr val="adadad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</a:gradFill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ja" sz="2800" spc="-1" strike="noStrike">
                <a:solidFill>
                  <a:srgbClr val="cc4125"/>
                </a:solidFill>
                <a:latin typeface="Arial"/>
                <a:ea typeface="Arial"/>
              </a:rPr>
              <a:t>　</a:t>
            </a:r>
            <a:r>
              <a:rPr b="1" lang="en-US" sz="2800" spc="-1" strike="noStrike">
                <a:solidFill>
                  <a:srgbClr val="cc4125"/>
                </a:solidFill>
                <a:latin typeface="Arial"/>
                <a:ea typeface="Arial"/>
              </a:rPr>
              <a:t>3. </a:t>
            </a:r>
            <a:r>
              <a:rPr b="1" lang="ja" sz="2800" spc="-1" strike="noStrike">
                <a:solidFill>
                  <a:srgbClr val="cc4125"/>
                </a:solidFill>
                <a:latin typeface="Arial"/>
                <a:ea typeface="Arial"/>
              </a:rPr>
              <a:t>エラー文の読み方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07" name="Google Shape;117;p21" descr=""/>
          <p:cNvPicPr/>
          <p:nvPr/>
        </p:nvPicPr>
        <p:blipFill>
          <a:blip r:embed="rId1"/>
          <a:srcRect l="8170" t="25732" r="38374" b="66378"/>
          <a:stretch/>
        </p:blipFill>
        <p:spPr>
          <a:xfrm>
            <a:off x="1031400" y="1459440"/>
            <a:ext cx="7148880" cy="790920"/>
          </a:xfrm>
          <a:prstGeom prst="rect">
            <a:avLst/>
          </a:prstGeom>
          <a:ln>
            <a:noFill/>
          </a:ln>
        </p:spPr>
      </p:pic>
      <p:sp>
        <p:nvSpPr>
          <p:cNvPr id="108" name="CustomShape 3"/>
          <p:cNvSpPr/>
          <p:nvPr/>
        </p:nvSpPr>
        <p:spPr>
          <a:xfrm>
            <a:off x="739800" y="2753280"/>
            <a:ext cx="7732080" cy="1650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000000"/>
                </a:solidFill>
                <a:latin typeface="Arial"/>
                <a:ea typeface="Arial"/>
              </a:rPr>
              <a:t>エラーが生じているのはモジュールを呼び出しているところ。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000000"/>
                </a:solidFill>
                <a:latin typeface="Arial"/>
                <a:ea typeface="Arial"/>
              </a:rPr>
              <a:t>なので、このエラーは、直前の部分がないので、他の部分の記述が関わっているところはなさそう。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000000"/>
                </a:solidFill>
                <a:latin typeface="Arial"/>
                <a:ea typeface="Arial"/>
              </a:rPr>
              <a:t>　　→　宣言文の妥当性を確認するだけでいい。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2021-06-09T22:33:43Z</dcterms:modified>
  <cp:revision>2</cp:revision>
  <dc:subject/>
  <dc:title/>
</cp:coreProperties>
</file>